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Merriweather"/>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AB81D66-239D-429D-8415-C41928DEB5A5}">
  <a:tblStyle styleId="{EAB81D66-239D-429D-8415-C41928DEB5A5}"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font" Target="fonts/Merriweather-bold.fntdata"/><Relationship Id="rId10" Type="http://schemas.openxmlformats.org/officeDocument/2006/relationships/slide" Target="slides/slide4.xml"/><Relationship Id="rId21" Type="http://schemas.openxmlformats.org/officeDocument/2006/relationships/font" Target="fonts/Merriweather-regular.fntdata"/><Relationship Id="rId13" Type="http://schemas.openxmlformats.org/officeDocument/2006/relationships/slide" Target="slides/slide7.xml"/><Relationship Id="rId24" Type="http://schemas.openxmlformats.org/officeDocument/2006/relationships/font" Target="fonts/Merriweather-boldItalic.fntdata"/><Relationship Id="rId12" Type="http://schemas.openxmlformats.org/officeDocument/2006/relationships/slide" Target="slides/slide6.xml"/><Relationship Id="rId23" Type="http://schemas.openxmlformats.org/officeDocument/2006/relationships/font" Target="fonts/Merriweather-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elp.org/resources-to-support-workers-during-the-coronavirus-pandemic/"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am back again to introduce my social supermarket, and this time we have a name!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sz="1400" u="sng"/>
              <a:t>The Social Grocer!!!</a:t>
            </a:r>
            <a:endParaRPr b="1" sz="1400" u="sng"/>
          </a:p>
          <a:p>
            <a:pPr indent="0" lvl="0" marL="0" rtl="0" algn="l">
              <a:spcBef>
                <a:spcPts val="0"/>
              </a:spcBef>
              <a:spcAft>
                <a:spcPts val="0"/>
              </a:spcAft>
              <a:buNone/>
            </a:pPr>
            <a:r>
              <a:t/>
            </a:r>
            <a:endParaRPr/>
          </a:p>
          <a:p>
            <a:pPr indent="-317500" lvl="0" marL="457200" rtl="0" algn="l">
              <a:lnSpc>
                <a:spcPct val="115000"/>
              </a:lnSpc>
              <a:spcBef>
                <a:spcPts val="0"/>
              </a:spcBef>
              <a:spcAft>
                <a:spcPts val="0"/>
              </a:spcAft>
              <a:buClr>
                <a:schemeClr val="dk1"/>
              </a:buClr>
              <a:buSzPts val="1400"/>
              <a:buChar char="●"/>
            </a:pPr>
            <a:r>
              <a:rPr b="1" lang="en" sz="1400">
                <a:solidFill>
                  <a:schemeClr val="dk1"/>
                </a:solidFill>
              </a:rPr>
              <a:t>The Social Grocer</a:t>
            </a:r>
            <a:r>
              <a:rPr lang="en" sz="1400">
                <a:solidFill>
                  <a:schemeClr val="dk1"/>
                </a:solidFill>
              </a:rPr>
              <a:t> is a social supermarket that aims to elevate food waste while empowering those who need economic assistance. </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 sz="1400">
                <a:solidFill>
                  <a:schemeClr val="dk1"/>
                </a:solidFill>
              </a:rPr>
              <a:t>By being a membership only store for those who prove they do in fact need this assistance. </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 sz="1400">
                <a:solidFill>
                  <a:schemeClr val="dk1"/>
                </a:solidFill>
              </a:rPr>
              <a:t>The Social Grocer takes the surplus from grocery stores and marks them down 70-80%.</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g745b40a4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745b40a4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little reminder of who we are</a:t>
            </a:r>
            <a:endParaRPr/>
          </a:p>
          <a:p>
            <a:pPr indent="0" lvl="0" marL="0" rtl="0" algn="l">
              <a:spcBef>
                <a:spcPts val="0"/>
              </a:spcBef>
              <a:spcAft>
                <a:spcPts val="0"/>
              </a:spcAft>
              <a:buNone/>
            </a:pPr>
            <a:r>
              <a:t/>
            </a:r>
            <a:endParaRPr/>
          </a:p>
          <a:p>
            <a:pPr indent="-330200" lvl="0" marL="457200" rtl="0" algn="l">
              <a:spcBef>
                <a:spcPts val="0"/>
              </a:spcBef>
              <a:spcAft>
                <a:spcPts val="0"/>
              </a:spcAft>
              <a:buClr>
                <a:srgbClr val="333333"/>
              </a:buClr>
              <a:buSzPts val="1600"/>
              <a:buFont typeface="Georgia"/>
              <a:buChar char="●"/>
            </a:pPr>
            <a:r>
              <a:rPr lang="en" sz="1600">
                <a:solidFill>
                  <a:srgbClr val="333333"/>
                </a:solidFill>
                <a:highlight>
                  <a:schemeClr val="lt1"/>
                </a:highlight>
                <a:latin typeface="Georgia"/>
                <a:ea typeface="Georgia"/>
                <a:cs typeface="Georgia"/>
                <a:sym typeface="Georgia"/>
              </a:rPr>
              <a:t>A SSM  that offers discounted food exclusively to those in need of econimic assistance.</a:t>
            </a:r>
            <a:endParaRPr sz="1600">
              <a:solidFill>
                <a:srgbClr val="333333"/>
              </a:solidFill>
              <a:highlight>
                <a:schemeClr val="lt1"/>
              </a:highlight>
              <a:latin typeface="Georgia"/>
              <a:ea typeface="Georgia"/>
              <a:cs typeface="Georgia"/>
              <a:sym typeface="Georgia"/>
            </a:endParaRPr>
          </a:p>
          <a:p>
            <a:pPr indent="-330200" lvl="0" marL="457200" rtl="0" algn="l">
              <a:spcBef>
                <a:spcPts val="0"/>
              </a:spcBef>
              <a:spcAft>
                <a:spcPts val="0"/>
              </a:spcAft>
              <a:buClr>
                <a:srgbClr val="333333"/>
              </a:buClr>
              <a:buSzPts val="1600"/>
              <a:buFont typeface="Georgia"/>
              <a:buChar char="●"/>
            </a:pPr>
            <a:r>
              <a:rPr lang="en" sz="1600">
                <a:solidFill>
                  <a:srgbClr val="333333"/>
                </a:solidFill>
                <a:highlight>
                  <a:schemeClr val="lt1"/>
                </a:highlight>
                <a:latin typeface="Georgia"/>
                <a:ea typeface="Georgia"/>
                <a:cs typeface="Georgia"/>
                <a:sym typeface="Georgia"/>
              </a:rPr>
              <a:t>Part discount grocer, part social service agency, the supermarkets are for members only. </a:t>
            </a:r>
            <a:endParaRPr sz="1600">
              <a:solidFill>
                <a:srgbClr val="333333"/>
              </a:solidFill>
              <a:highlight>
                <a:schemeClr val="lt1"/>
              </a:highlight>
              <a:latin typeface="Georgia"/>
              <a:ea typeface="Georgia"/>
              <a:cs typeface="Georgia"/>
              <a:sym typeface="Georgia"/>
            </a:endParaRPr>
          </a:p>
          <a:p>
            <a:pPr indent="-330200" lvl="0" marL="457200" rtl="0" algn="l">
              <a:spcBef>
                <a:spcPts val="0"/>
              </a:spcBef>
              <a:spcAft>
                <a:spcPts val="0"/>
              </a:spcAft>
              <a:buClr>
                <a:srgbClr val="333333"/>
              </a:buClr>
              <a:buSzPts val="1600"/>
              <a:buFont typeface="Georgia"/>
              <a:buChar char="●"/>
            </a:pPr>
            <a:r>
              <a:rPr lang="en" sz="1600">
                <a:solidFill>
                  <a:srgbClr val="333333"/>
                </a:solidFill>
                <a:highlight>
                  <a:schemeClr val="lt1"/>
                </a:highlight>
                <a:latin typeface="Georgia"/>
                <a:ea typeface="Georgia"/>
                <a:cs typeface="Georgia"/>
                <a:sym typeface="Georgia"/>
              </a:rPr>
              <a:t>Membership is free, but it is limited to those who can prove they receive some form of welfare benefits/certain income level.</a:t>
            </a:r>
            <a:endParaRPr sz="1600">
              <a:solidFill>
                <a:srgbClr val="333333"/>
              </a:solidFill>
              <a:highlight>
                <a:schemeClr val="lt1"/>
              </a:highlight>
              <a:latin typeface="Georgia"/>
              <a:ea typeface="Georgia"/>
              <a:cs typeface="Georgia"/>
              <a:sym typeface="Georgia"/>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745b40a4b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745b40a4b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SWOT</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2400"/>
              <a:t>Here is a quick overview of my previous SWOT for my </a:t>
            </a:r>
            <a:r>
              <a:rPr lang="en" sz="2400"/>
              <a:t>beginning</a:t>
            </a:r>
            <a:r>
              <a:rPr lang="en" sz="2400"/>
              <a:t> phase of The Social Grocer,</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 sz="2400"/>
              <a:t>As you can see, and if you </a:t>
            </a:r>
            <a:r>
              <a:rPr lang="en" sz="2400"/>
              <a:t>remember</a:t>
            </a:r>
            <a:r>
              <a:rPr lang="en" sz="2400"/>
              <a:t> from our Zoom discussions,</a:t>
            </a:r>
            <a:endParaRPr sz="2400"/>
          </a:p>
          <a:p>
            <a:pPr indent="0" lvl="0" marL="0" rtl="0" algn="l">
              <a:spcBef>
                <a:spcPts val="0"/>
              </a:spcBef>
              <a:spcAft>
                <a:spcPts val="0"/>
              </a:spcAft>
              <a:buNone/>
            </a:pPr>
            <a:r>
              <a:rPr lang="en" sz="2400"/>
              <a:t> </a:t>
            </a:r>
            <a:r>
              <a:rPr lang="en" sz="2400"/>
              <a:t>One of my original weaknesses was </a:t>
            </a:r>
            <a:r>
              <a:rPr lang="en" sz="2400"/>
              <a:t>establishing</a:t>
            </a:r>
            <a:r>
              <a:rPr lang="en" sz="2400"/>
              <a:t> a structured membership plan</a:t>
            </a:r>
            <a:endParaRPr sz="2400"/>
          </a:p>
          <a:p>
            <a:pPr indent="0" lvl="0" marL="0" rtl="0" algn="l">
              <a:spcBef>
                <a:spcPts val="0"/>
              </a:spcBef>
              <a:spcAft>
                <a:spcPts val="0"/>
              </a:spcAft>
              <a:buNone/>
            </a:pPr>
            <a:r>
              <a:rPr lang="en" sz="2400"/>
              <a:t>as well as the cost of buying the grocerys/getting relationships with grocery stores!</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 sz="2400"/>
              <a:t>I will explain in future slides some measures I have taken to offset these weaknesses-- </a:t>
            </a:r>
            <a:r>
              <a:rPr lang="en" sz="2400"/>
              <a:t>don't</a:t>
            </a:r>
            <a:r>
              <a:rPr lang="en" sz="2400"/>
              <a:t> you worry!</a:t>
            </a:r>
            <a:endParaRPr sz="24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745b40a4b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45b40a4b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Revenue streams</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Aside from investments</a:t>
            </a:r>
            <a:endParaRPr sz="1800"/>
          </a:p>
          <a:p>
            <a:pPr indent="-342900" lvl="1" marL="914400" rtl="0" algn="l">
              <a:spcBef>
                <a:spcPts val="0"/>
              </a:spcBef>
              <a:spcAft>
                <a:spcPts val="0"/>
              </a:spcAft>
              <a:buSzPts val="1800"/>
              <a:buChar char="○"/>
            </a:pPr>
            <a:r>
              <a:rPr lang="en" sz="1800"/>
              <a:t>Advertising</a:t>
            </a:r>
            <a:r>
              <a:rPr lang="en" sz="1800"/>
              <a:t> -- in our print in store and in our </a:t>
            </a:r>
            <a:r>
              <a:rPr lang="en" sz="1800"/>
              <a:t>newsletter</a:t>
            </a:r>
            <a:r>
              <a:rPr lang="en" sz="1800"/>
              <a:t> to peoples emails or houses!</a:t>
            </a:r>
            <a:endParaRPr sz="1800"/>
          </a:p>
          <a:p>
            <a:pPr indent="-342900" lvl="1" marL="914400" rtl="0" algn="l">
              <a:spcBef>
                <a:spcPts val="0"/>
              </a:spcBef>
              <a:spcAft>
                <a:spcPts val="0"/>
              </a:spcAft>
              <a:buSzPts val="1800"/>
              <a:buChar char="○"/>
            </a:pPr>
            <a:r>
              <a:rPr lang="en" sz="1800"/>
              <a:t>Income from grocery store sales</a:t>
            </a:r>
            <a:endParaRPr sz="1800"/>
          </a:p>
          <a:p>
            <a:pPr indent="-342900" lvl="1" marL="914400" rtl="0" algn="l">
              <a:spcBef>
                <a:spcPts val="0"/>
              </a:spcBef>
              <a:spcAft>
                <a:spcPts val="0"/>
              </a:spcAft>
              <a:buSzPts val="1800"/>
              <a:buChar char="○"/>
            </a:pPr>
            <a:r>
              <a:rPr lang="en" sz="1800"/>
              <a:t>Donations </a:t>
            </a:r>
            <a:endParaRPr sz="18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745b40a4b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745b40a4b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Organizational </a:t>
            </a:r>
            <a:r>
              <a:rPr lang="en"/>
              <a:t>structure</a:t>
            </a:r>
            <a:r>
              <a:rPr lang="en"/>
              <a:t>-- employees- me-etc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 sz="1800"/>
              <a:t>Aside from me,</a:t>
            </a:r>
            <a:endParaRPr sz="1800"/>
          </a:p>
          <a:p>
            <a:pPr indent="-342900" lvl="0" marL="457200" rtl="0" algn="l">
              <a:spcBef>
                <a:spcPts val="0"/>
              </a:spcBef>
              <a:spcAft>
                <a:spcPts val="0"/>
              </a:spcAft>
              <a:buSzPts val="1800"/>
              <a:buChar char="★"/>
            </a:pPr>
            <a:r>
              <a:rPr lang="en" sz="1800"/>
              <a:t>I ~now~ have </a:t>
            </a:r>
            <a:r>
              <a:rPr lang="en" sz="1800"/>
              <a:t>approximately</a:t>
            </a:r>
            <a:r>
              <a:rPr lang="en" sz="1800"/>
              <a:t> 60 employees .</a:t>
            </a:r>
            <a:endParaRPr sz="1800"/>
          </a:p>
          <a:p>
            <a:pPr indent="-342900" lvl="0" marL="457200" rtl="0" algn="l">
              <a:spcBef>
                <a:spcPts val="0"/>
              </a:spcBef>
              <a:spcAft>
                <a:spcPts val="0"/>
              </a:spcAft>
              <a:buSzPts val="1800"/>
              <a:buChar char="★"/>
            </a:pPr>
            <a:r>
              <a:rPr lang="en" sz="1800"/>
              <a:t>with a </a:t>
            </a:r>
            <a:r>
              <a:rPr lang="en" sz="1800"/>
              <a:t>minimum</a:t>
            </a:r>
            <a:r>
              <a:rPr lang="en" sz="1800"/>
              <a:t> of 20 on the floor of the supermarket at all times! (1 per 1,000 square foot) </a:t>
            </a:r>
            <a:endParaRPr sz="1800"/>
          </a:p>
          <a:p>
            <a:pPr indent="-342900" lvl="0" marL="457200" rtl="0" algn="l">
              <a:spcBef>
                <a:spcPts val="0"/>
              </a:spcBef>
              <a:spcAft>
                <a:spcPts val="0"/>
              </a:spcAft>
              <a:buClr>
                <a:schemeClr val="dk1"/>
              </a:buClr>
              <a:buSzPts val="1800"/>
              <a:buChar char="★"/>
            </a:pPr>
            <a:r>
              <a:rPr lang="en" sz="1800">
                <a:solidFill>
                  <a:schemeClr val="dk1"/>
                </a:solidFill>
                <a:highlight>
                  <a:srgbClr val="FFFFFF"/>
                </a:highlight>
              </a:rPr>
              <a:t>Grocery stores have a variety of positions from stock clerks, cashiers, baggers, meat cutters, and support staff such as IT and HR. </a:t>
            </a:r>
            <a:endParaRPr sz="1800">
              <a:solidFill>
                <a:schemeClr val="dk1"/>
              </a:solidFill>
              <a:highlight>
                <a:srgbClr val="FFFFFF"/>
              </a:highlight>
            </a:endParaRPr>
          </a:p>
          <a:p>
            <a:pPr indent="-342900" lvl="0" marL="457200" rtl="0" algn="l">
              <a:spcBef>
                <a:spcPts val="0"/>
              </a:spcBef>
              <a:spcAft>
                <a:spcPts val="0"/>
              </a:spcAft>
              <a:buClr>
                <a:schemeClr val="dk1"/>
              </a:buClr>
              <a:buSzPts val="1800"/>
              <a:buChar char="★"/>
            </a:pPr>
            <a:r>
              <a:rPr lang="en" sz="1800">
                <a:solidFill>
                  <a:schemeClr val="dk1"/>
                </a:solidFill>
                <a:highlight>
                  <a:srgbClr val="FFFFFF"/>
                </a:highlight>
              </a:rPr>
              <a:t>In addition, </a:t>
            </a:r>
            <a:r>
              <a:rPr b="1" lang="en" sz="1800">
                <a:solidFill>
                  <a:schemeClr val="dk1"/>
                </a:solidFill>
                <a:highlight>
                  <a:srgbClr val="FFFFFF"/>
                </a:highlight>
              </a:rPr>
              <a:t>with our expansion </a:t>
            </a:r>
            <a:r>
              <a:rPr lang="en" sz="1800">
                <a:solidFill>
                  <a:schemeClr val="dk1"/>
                </a:solidFill>
                <a:highlight>
                  <a:srgbClr val="FFFFFF"/>
                </a:highlight>
              </a:rPr>
              <a:t>The Social Grocer now has a department manager for each department, assistant department managers, as well as assistant store managers and 1 store manager.</a:t>
            </a:r>
            <a:endParaRPr sz="1800"/>
          </a:p>
          <a:p>
            <a:pPr indent="0" lvl="0" marL="457200" rtl="0" algn="l">
              <a:spcBef>
                <a:spcPts val="0"/>
              </a:spcBef>
              <a:spcAft>
                <a:spcPts val="0"/>
              </a:spcAft>
              <a:buNone/>
            </a:pPr>
            <a:r>
              <a:t/>
            </a:r>
            <a:endParaRPr sz="18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745b40a4b5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745b40a4b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Investment specifics &amp; exit strategy</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solidFill>
                  <a:srgbClr val="3C4165"/>
                </a:solidFill>
                <a:highlight>
                  <a:srgbClr val="FAF7F0"/>
                </a:highlight>
              </a:rPr>
              <a:t>My investors, based upon what kind of investor they are for The Social Grocer are given a few options (family is different), </a:t>
            </a:r>
            <a:endParaRPr sz="1800">
              <a:solidFill>
                <a:srgbClr val="3C4165"/>
              </a:solidFill>
              <a:highlight>
                <a:srgbClr val="FAF7F0"/>
              </a:highlight>
            </a:endParaRPr>
          </a:p>
          <a:p>
            <a:pPr indent="-342900" lvl="0" marL="457200" rtl="0" algn="l">
              <a:spcBef>
                <a:spcPts val="0"/>
              </a:spcBef>
              <a:spcAft>
                <a:spcPts val="0"/>
              </a:spcAft>
              <a:buClr>
                <a:srgbClr val="3C4165"/>
              </a:buClr>
              <a:buSzPts val="1800"/>
              <a:buChar char="●"/>
            </a:pPr>
            <a:r>
              <a:rPr lang="en" sz="1800">
                <a:solidFill>
                  <a:srgbClr val="3C4165"/>
                </a:solidFill>
                <a:highlight>
                  <a:srgbClr val="FAF7F0"/>
                </a:highlight>
              </a:rPr>
              <a:t>Investors can be repaid on a “straight schedule” ( this is for investors who are providing loans instead of buying equity in your company), </a:t>
            </a:r>
            <a:endParaRPr sz="1800">
              <a:solidFill>
                <a:srgbClr val="3C4165"/>
              </a:solidFill>
              <a:highlight>
                <a:srgbClr val="FAF7F0"/>
              </a:highlight>
            </a:endParaRPr>
          </a:p>
          <a:p>
            <a:pPr indent="-342900" lvl="0" marL="457200" rtl="0" algn="l">
              <a:spcBef>
                <a:spcPts val="0"/>
              </a:spcBef>
              <a:spcAft>
                <a:spcPts val="0"/>
              </a:spcAft>
              <a:buClr>
                <a:srgbClr val="3C4165"/>
              </a:buClr>
              <a:buSzPts val="1800"/>
              <a:buChar char="●"/>
            </a:pPr>
            <a:r>
              <a:rPr lang="en" sz="1800">
                <a:solidFill>
                  <a:srgbClr val="3C4165"/>
                </a:solidFill>
                <a:highlight>
                  <a:srgbClr val="FAF7F0"/>
                </a:highlight>
              </a:rPr>
              <a:t>they can be paid back based upon their percentage of ownership or preferred rate </a:t>
            </a:r>
            <a:endParaRPr sz="1800">
              <a:solidFill>
                <a:srgbClr val="3C4165"/>
              </a:solidFill>
              <a:highlight>
                <a:srgbClr val="FAF7F0"/>
              </a:highlight>
            </a:endParaRPr>
          </a:p>
          <a:p>
            <a:pPr indent="0" lvl="0" marL="457200" rtl="0" algn="l">
              <a:spcBef>
                <a:spcPts val="0"/>
              </a:spcBef>
              <a:spcAft>
                <a:spcPts val="0"/>
              </a:spcAft>
              <a:buNone/>
            </a:pPr>
            <a:r>
              <a:t/>
            </a:r>
            <a:endParaRPr sz="1800">
              <a:solidFill>
                <a:srgbClr val="3C4165"/>
              </a:solidFill>
              <a:highlight>
                <a:srgbClr val="FAF7F0"/>
              </a:highlight>
            </a:endParaRPr>
          </a:p>
          <a:p>
            <a:pPr indent="-342900" lvl="0" marL="457200" rtl="0" algn="l">
              <a:spcBef>
                <a:spcPts val="0"/>
              </a:spcBef>
              <a:spcAft>
                <a:spcPts val="0"/>
              </a:spcAft>
              <a:buClr>
                <a:srgbClr val="3C4165"/>
              </a:buClr>
              <a:buSzPts val="1800"/>
              <a:buChar char="●"/>
            </a:pPr>
            <a:r>
              <a:rPr lang="en" sz="1800">
                <a:solidFill>
                  <a:srgbClr val="3C4165"/>
                </a:solidFill>
                <a:highlight>
                  <a:srgbClr val="FAF7F0"/>
                </a:highlight>
              </a:rPr>
              <a:t>Or given equity within The Social Grocer</a:t>
            </a:r>
            <a:endParaRPr sz="1800">
              <a:solidFill>
                <a:srgbClr val="3C4165"/>
              </a:solidFill>
              <a:highlight>
                <a:srgbClr val="FAF7F0"/>
              </a:highlight>
            </a:endParaRPr>
          </a:p>
          <a:p>
            <a:pPr indent="0" lvl="0" marL="0" rtl="0" algn="l">
              <a:spcBef>
                <a:spcPts val="0"/>
              </a:spcBef>
              <a:spcAft>
                <a:spcPts val="0"/>
              </a:spcAft>
              <a:buNone/>
            </a:pPr>
            <a:r>
              <a:t/>
            </a:r>
            <a:endParaRPr sz="1800">
              <a:solidFill>
                <a:srgbClr val="3C4165"/>
              </a:solidFill>
              <a:highlight>
                <a:srgbClr val="FAF7F0"/>
              </a:highlight>
            </a:endParaRPr>
          </a:p>
          <a:p>
            <a:pPr indent="0" lvl="0" marL="0" rtl="0" algn="l">
              <a:spcBef>
                <a:spcPts val="0"/>
              </a:spcBef>
              <a:spcAft>
                <a:spcPts val="0"/>
              </a:spcAft>
              <a:buNone/>
            </a:pPr>
            <a:r>
              <a:t/>
            </a:r>
            <a:endParaRPr sz="1800">
              <a:solidFill>
                <a:srgbClr val="3C4165"/>
              </a:solidFill>
              <a:highlight>
                <a:srgbClr val="FAF7F0"/>
              </a:highl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74b876093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74b876093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 As for an </a:t>
            </a:r>
            <a:r>
              <a:rPr lang="en" sz="1800"/>
              <a:t>exit strategy</a:t>
            </a:r>
            <a:endParaRPr sz="1800"/>
          </a:p>
          <a:p>
            <a:pPr indent="0" lvl="0" marL="0" rtl="0" algn="l">
              <a:spcBef>
                <a:spcPts val="0"/>
              </a:spcBef>
              <a:spcAft>
                <a:spcPts val="0"/>
              </a:spcAft>
              <a:buNone/>
            </a:pPr>
            <a:r>
              <a:t/>
            </a:r>
            <a:endParaRPr sz="1800"/>
          </a:p>
          <a:p>
            <a:pPr indent="-342900" lvl="0" marL="457200" rtl="0" algn="l">
              <a:lnSpc>
                <a:spcPct val="110000"/>
              </a:lnSpc>
              <a:spcBef>
                <a:spcPts val="1500"/>
              </a:spcBef>
              <a:spcAft>
                <a:spcPts val="0"/>
              </a:spcAft>
              <a:buClr>
                <a:srgbClr val="3C4165"/>
              </a:buClr>
              <a:buSzPts val="1800"/>
              <a:buChar char="●"/>
            </a:pPr>
            <a:r>
              <a:rPr b="1" lang="en" sz="2250">
                <a:solidFill>
                  <a:schemeClr val="dk1"/>
                </a:solidFill>
                <a:highlight>
                  <a:srgbClr val="FFFFFF"/>
                </a:highlight>
              </a:rPr>
              <a:t>Aside from my own “Owner exit strategy”</a:t>
            </a:r>
            <a:endParaRPr b="1" sz="2250">
              <a:solidFill>
                <a:schemeClr val="dk1"/>
              </a:solidFill>
              <a:highlight>
                <a:srgbClr val="FFFFFF"/>
              </a:highlight>
            </a:endParaRPr>
          </a:p>
          <a:p>
            <a:pPr indent="-371475" lvl="0" marL="457200" rtl="0" algn="l">
              <a:lnSpc>
                <a:spcPct val="110000"/>
              </a:lnSpc>
              <a:spcBef>
                <a:spcPts val="0"/>
              </a:spcBef>
              <a:spcAft>
                <a:spcPts val="0"/>
              </a:spcAft>
              <a:buClr>
                <a:schemeClr val="dk1"/>
              </a:buClr>
              <a:buSzPts val="2250"/>
              <a:buChar char="●"/>
            </a:pPr>
            <a:r>
              <a:rPr b="1" lang="en" sz="2250">
                <a:solidFill>
                  <a:schemeClr val="dk1"/>
                </a:solidFill>
                <a:highlight>
                  <a:srgbClr val="FFFFFF"/>
                </a:highlight>
              </a:rPr>
              <a:t>Investors will be given the option (depending on situation)</a:t>
            </a:r>
            <a:endParaRPr sz="1300">
              <a:solidFill>
                <a:schemeClr val="dk1"/>
              </a:solidFill>
              <a:highlight>
                <a:srgbClr val="FFFFFF"/>
              </a:highlight>
            </a:endParaRPr>
          </a:p>
          <a:p>
            <a:pPr indent="-381000" lvl="0" marL="457200" rtl="0" algn="l">
              <a:lnSpc>
                <a:spcPct val="161538"/>
              </a:lnSpc>
              <a:spcBef>
                <a:spcPts val="0"/>
              </a:spcBef>
              <a:spcAft>
                <a:spcPts val="0"/>
              </a:spcAft>
              <a:buClr>
                <a:schemeClr val="dk1"/>
              </a:buClr>
              <a:buSzPts val="2400"/>
              <a:buChar char="●"/>
            </a:pPr>
            <a:r>
              <a:rPr b="1" lang="en" sz="2400">
                <a:solidFill>
                  <a:schemeClr val="dk1"/>
                </a:solidFill>
                <a:highlight>
                  <a:srgbClr val="FFFFFF"/>
                </a:highlight>
              </a:rPr>
              <a:t>Acquisition by or merger with another business</a:t>
            </a:r>
            <a:endParaRPr b="1" sz="2400">
              <a:solidFill>
                <a:schemeClr val="dk1"/>
              </a:solidFill>
              <a:highlight>
                <a:srgbClr val="FFFFFF"/>
              </a:highlight>
            </a:endParaRPr>
          </a:p>
          <a:p>
            <a:pPr indent="-381000" lvl="0" marL="457200" rtl="0" algn="l">
              <a:lnSpc>
                <a:spcPct val="161538"/>
              </a:lnSpc>
              <a:spcBef>
                <a:spcPts val="0"/>
              </a:spcBef>
              <a:spcAft>
                <a:spcPts val="0"/>
              </a:spcAft>
              <a:buClr>
                <a:schemeClr val="dk1"/>
              </a:buClr>
              <a:buSzPts val="2400"/>
              <a:buChar char="●"/>
            </a:pPr>
            <a:r>
              <a:rPr b="1" lang="en" sz="2400">
                <a:solidFill>
                  <a:schemeClr val="dk1"/>
                </a:solidFill>
                <a:highlight>
                  <a:srgbClr val="FFFFFF"/>
                </a:highlight>
              </a:rPr>
              <a:t>Going IPO, which raises funds by selling shares of stock in your business</a:t>
            </a:r>
            <a:endParaRPr b="1" sz="2400">
              <a:solidFill>
                <a:schemeClr val="dk1"/>
              </a:solidFill>
              <a:highlight>
                <a:srgbClr val="FFFFFF"/>
              </a:highlight>
            </a:endParaRPr>
          </a:p>
          <a:p>
            <a:pPr indent="0" lvl="0" marL="0" rtl="0" algn="l">
              <a:lnSpc>
                <a:spcPct val="110000"/>
              </a:lnSpc>
              <a:spcBef>
                <a:spcPts val="2300"/>
              </a:spcBef>
              <a:spcAft>
                <a:spcPts val="0"/>
              </a:spcAft>
              <a:buNone/>
            </a:pPr>
            <a:r>
              <a:t/>
            </a:r>
            <a:endParaRPr sz="1800">
              <a:solidFill>
                <a:srgbClr val="3C4165"/>
              </a:solidFill>
              <a:highlight>
                <a:srgbClr val="FAF7F0"/>
              </a:highlight>
            </a:endParaRPr>
          </a:p>
          <a:p>
            <a:pPr indent="0" lvl="0" marL="0" rtl="0" algn="l">
              <a:spcBef>
                <a:spcPts val="800"/>
              </a:spcBef>
              <a:spcAft>
                <a:spcPts val="0"/>
              </a:spcAft>
              <a:buNone/>
            </a:pPr>
            <a:r>
              <a:t/>
            </a:r>
            <a:endParaRPr sz="1800">
              <a:solidFill>
                <a:srgbClr val="3C4165"/>
              </a:solidFill>
              <a:highlight>
                <a:srgbClr val="FAF7F0"/>
              </a:highlight>
            </a:endParaRPr>
          </a:p>
          <a:p>
            <a:pPr indent="0" lvl="0" marL="0" rtl="0" algn="l">
              <a:spcBef>
                <a:spcPts val="0"/>
              </a:spcBef>
              <a:spcAft>
                <a:spcPts val="0"/>
              </a:spcAft>
              <a:buNone/>
            </a:pPr>
            <a:r>
              <a:t/>
            </a:r>
            <a:endParaRPr sz="1800">
              <a:solidFill>
                <a:srgbClr val="3C4165"/>
              </a:solidFill>
              <a:highlight>
                <a:srgbClr val="FAF7F0"/>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745b40a4b5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745b40a4b5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 sz="1800"/>
              <a:t>I would like to introduce--- Simply Foods is a grocery store with a zero waste concept grocery store by our very own, Katri!</a:t>
            </a:r>
            <a:endParaRPr sz="1800"/>
          </a:p>
          <a:p>
            <a:pPr indent="-342900" lvl="0" marL="457200" rtl="0" algn="l">
              <a:spcBef>
                <a:spcPts val="0"/>
              </a:spcBef>
              <a:spcAft>
                <a:spcPts val="0"/>
              </a:spcAft>
              <a:buSzPts val="1800"/>
              <a:buChar char="●"/>
            </a:pPr>
            <a:r>
              <a:rPr lang="en" sz="1800"/>
              <a:t>The main idea of the store is to eliminate single use products in grocery stores. </a:t>
            </a:r>
            <a:endParaRPr sz="1800"/>
          </a:p>
          <a:p>
            <a:pPr indent="0" lvl="0" marL="457200" rtl="0" algn="l">
              <a:spcBef>
                <a:spcPts val="0"/>
              </a:spcBef>
              <a:spcAft>
                <a:spcPts val="0"/>
              </a:spcAft>
              <a:buNone/>
            </a:pPr>
            <a:r>
              <a:t/>
            </a:r>
            <a:endParaRPr sz="1800"/>
          </a:p>
          <a:p>
            <a:pPr indent="0" lvl="0" marL="45720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With our </a:t>
            </a:r>
            <a:r>
              <a:rPr lang="en" sz="1800"/>
              <a:t>partnership,</a:t>
            </a:r>
            <a:r>
              <a:rPr lang="en" sz="1800"/>
              <a:t> Simply Foods kindly gives us a food donation! </a:t>
            </a:r>
            <a:r>
              <a:rPr b="1" lang="en" sz="1800"/>
              <a:t>Which would save me money in expenses! </a:t>
            </a:r>
            <a:endParaRPr b="1" sz="1800"/>
          </a:p>
          <a:p>
            <a:pPr indent="-342900" lvl="0" marL="457200" rtl="0" algn="l">
              <a:spcBef>
                <a:spcPts val="0"/>
              </a:spcBef>
              <a:spcAft>
                <a:spcPts val="0"/>
              </a:spcAft>
              <a:buSzPts val="1800"/>
              <a:buChar char="●"/>
            </a:pPr>
            <a:r>
              <a:rPr lang="en" sz="1800"/>
              <a:t>And in return, I offer my customers -- discount coupons to shop at Simply Foods! </a:t>
            </a:r>
            <a:endParaRPr sz="1800"/>
          </a:p>
          <a:p>
            <a:pPr indent="0" lvl="0" marL="457200" rtl="0" algn="l">
              <a:spcBef>
                <a:spcPts val="0"/>
              </a:spcBef>
              <a:spcAft>
                <a:spcPts val="0"/>
              </a:spcAft>
              <a:buNone/>
            </a:pPr>
            <a:r>
              <a:t/>
            </a:r>
            <a:endParaRPr sz="18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74b876093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4b876093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Like last presentation--When looking at my competition-- The main thing- ironically-  is Food Stamps OR now called SNAP</a:t>
            </a:r>
            <a:endParaRPr sz="2400"/>
          </a:p>
          <a:p>
            <a:pPr indent="0" lvl="0" marL="457200" rtl="0" algn="l">
              <a:spcBef>
                <a:spcPts val="0"/>
              </a:spcBef>
              <a:spcAft>
                <a:spcPts val="0"/>
              </a:spcAft>
              <a:buNone/>
            </a:pPr>
            <a:r>
              <a:t/>
            </a:r>
            <a:endParaRPr sz="2400"/>
          </a:p>
          <a:p>
            <a:pPr indent="-381000" lvl="0" marL="457200" rtl="0" algn="l">
              <a:spcBef>
                <a:spcPts val="0"/>
              </a:spcBef>
              <a:spcAft>
                <a:spcPts val="0"/>
              </a:spcAft>
              <a:buSzPts val="2400"/>
              <a:buChar char="●"/>
            </a:pPr>
            <a:r>
              <a:rPr lang="en" sz="2400"/>
              <a:t>The main threat facing SNAP currently is this pandemic.</a:t>
            </a:r>
            <a:endParaRPr sz="2400"/>
          </a:p>
          <a:p>
            <a:pPr indent="-381000" lvl="0" marL="457200" rtl="0" algn="l">
              <a:lnSpc>
                <a:spcPct val="115000"/>
              </a:lnSpc>
              <a:spcBef>
                <a:spcPts val="0"/>
              </a:spcBef>
              <a:spcAft>
                <a:spcPts val="0"/>
              </a:spcAft>
              <a:buClr>
                <a:schemeClr val="dk1"/>
              </a:buClr>
              <a:buSzPts val="2400"/>
              <a:buFont typeface="Verdana"/>
              <a:buChar char="●"/>
            </a:pPr>
            <a:r>
              <a:rPr b="1" lang="en" sz="2400">
                <a:solidFill>
                  <a:schemeClr val="dk1"/>
                </a:solidFill>
                <a:highlight>
                  <a:srgbClr val="FFFFFF"/>
                </a:highlight>
                <a:latin typeface="Verdana"/>
                <a:ea typeface="Verdana"/>
                <a:cs typeface="Verdana"/>
                <a:sym typeface="Verdana"/>
              </a:rPr>
              <a:t>Americans face hunger crisis that is ‘catastrophic beyond imagination’ as SNAP benefits are harder for some to get</a:t>
            </a:r>
            <a:endParaRPr b="1" sz="2400">
              <a:solidFill>
                <a:schemeClr val="dk1"/>
              </a:solidFill>
              <a:highlight>
                <a:srgbClr val="FFFFFF"/>
              </a:highlight>
              <a:latin typeface="Verdana"/>
              <a:ea typeface="Verdana"/>
              <a:cs typeface="Verdana"/>
              <a:sym typeface="Verdana"/>
            </a:endParaRPr>
          </a:p>
          <a:p>
            <a:pPr indent="-381000" lvl="0" marL="457200" rtl="0" algn="l">
              <a:lnSpc>
                <a:spcPct val="115000"/>
              </a:lnSpc>
              <a:spcBef>
                <a:spcPts val="0"/>
              </a:spcBef>
              <a:spcAft>
                <a:spcPts val="0"/>
              </a:spcAft>
              <a:buClr>
                <a:schemeClr val="dk1"/>
              </a:buClr>
              <a:buSzPts val="2400"/>
              <a:buFont typeface="Verdana"/>
              <a:buChar char="●"/>
            </a:pPr>
            <a:r>
              <a:rPr lang="en" sz="2400">
                <a:solidFill>
                  <a:schemeClr val="dk1"/>
                </a:solidFill>
                <a:highlight>
                  <a:srgbClr val="FFFFFF"/>
                </a:highlight>
                <a:latin typeface="Verdana"/>
                <a:ea typeface="Verdana"/>
                <a:cs typeface="Verdana"/>
                <a:sym typeface="Verdana"/>
              </a:rPr>
              <a:t>Since COVID-19 entered the U.S., tens of thousands of senior centers that provide pantry items and hot meals to elderly citizens have closed, and jobless claims jumped so high making it the largest increase in American history. </a:t>
            </a:r>
            <a:endParaRPr b="1" sz="2400">
              <a:solidFill>
                <a:schemeClr val="dk1"/>
              </a:solidFill>
              <a:highlight>
                <a:srgbClr val="FFFFFF"/>
              </a:highlight>
              <a:latin typeface="Verdana"/>
              <a:ea typeface="Verdana"/>
              <a:cs typeface="Verdana"/>
              <a:sym typeface="Verdana"/>
            </a:endParaRPr>
          </a:p>
          <a:p>
            <a:pPr indent="0" lvl="0" marL="0" rtl="0" algn="l">
              <a:spcBef>
                <a:spcPts val="0"/>
              </a:spcBef>
              <a:spcAft>
                <a:spcPts val="0"/>
              </a:spcAft>
              <a:buNone/>
            </a:pPr>
            <a:r>
              <a:t/>
            </a:r>
            <a:endParaRPr sz="2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745b40a4b5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745b40a4b5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W</a:t>
            </a:r>
            <a:r>
              <a:rPr lang="en" sz="1800"/>
              <a:t>hy we will thrive during a pandemic:</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While over 22 million people have filed for unemployment in the last 4 weeks, my social </a:t>
            </a:r>
            <a:r>
              <a:rPr lang="en" sz="1800"/>
              <a:t>supermarket</a:t>
            </a:r>
            <a:r>
              <a:rPr lang="en" sz="1800"/>
              <a:t> will be considered an essential business and needed by the public!</a:t>
            </a:r>
            <a:endParaRPr sz="1800"/>
          </a:p>
          <a:p>
            <a:pPr indent="-342900" lvl="0" marL="457200" rtl="0" algn="l">
              <a:spcBef>
                <a:spcPts val="0"/>
              </a:spcBef>
              <a:spcAft>
                <a:spcPts val="0"/>
              </a:spcAft>
              <a:buSzPts val="1800"/>
              <a:buChar char="●"/>
            </a:pPr>
            <a:r>
              <a:rPr lang="en" sz="1800"/>
              <a:t>During this pandemic and for a length of time after it ends, our memberships will be open to anyone- no matter previous income level. We will stick together during this time!</a:t>
            </a:r>
            <a:endParaRPr sz="1800"/>
          </a:p>
          <a:p>
            <a:pPr indent="0" lvl="0" marL="0" rtl="0" algn="l">
              <a:spcBef>
                <a:spcPts val="0"/>
              </a:spcBef>
              <a:spcAft>
                <a:spcPts val="0"/>
              </a:spcAft>
              <a:buNone/>
            </a:pPr>
            <a:r>
              <a:t/>
            </a:r>
            <a:endParaRPr sz="18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745b40a4b5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745b40a4b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Add-on features for the store would </a:t>
            </a:r>
            <a:r>
              <a:rPr lang="en" sz="1800"/>
              <a:t>included</a:t>
            </a:r>
            <a:r>
              <a:rPr lang="en" sz="1800"/>
              <a:t> pop up farmers markets, </a:t>
            </a:r>
            <a:r>
              <a:rPr lang="en" sz="1800">
                <a:solidFill>
                  <a:schemeClr val="dk1"/>
                </a:solidFill>
              </a:rPr>
              <a:t>an exchange program for hours worked for groceries/”credit” at our store which is available to customers,</a:t>
            </a:r>
            <a:endParaRPr sz="1800">
              <a:solidFill>
                <a:schemeClr val="dk1"/>
              </a:solidFill>
            </a:endParaRPr>
          </a:p>
          <a:p>
            <a:pPr indent="-342900" lvl="0" marL="457200" rtl="0" algn="l">
              <a:spcBef>
                <a:spcPts val="0"/>
              </a:spcBef>
              <a:spcAft>
                <a:spcPts val="0"/>
              </a:spcAft>
              <a:buClr>
                <a:srgbClr val="231F20"/>
              </a:buClr>
              <a:buSzPts val="1800"/>
              <a:buFont typeface="Georgia"/>
              <a:buChar char="●"/>
            </a:pPr>
            <a:r>
              <a:t/>
            </a:r>
            <a:endParaRPr sz="1800">
              <a:solidFill>
                <a:srgbClr val="231F20"/>
              </a:solidFill>
              <a:highlight>
                <a:srgbClr val="FFFFFF"/>
              </a:highlight>
              <a:latin typeface="Georgia"/>
              <a:ea typeface="Georgia"/>
              <a:cs typeface="Georgia"/>
              <a:sym typeface="Georgia"/>
            </a:endParaRPr>
          </a:p>
          <a:p>
            <a:pPr indent="-342900" lvl="0" marL="457200" rtl="0" algn="l">
              <a:spcBef>
                <a:spcPts val="0"/>
              </a:spcBef>
              <a:spcAft>
                <a:spcPts val="0"/>
              </a:spcAft>
              <a:buSzPts val="1800"/>
              <a:buChar char="●"/>
            </a:pPr>
            <a:r>
              <a:rPr lang="en" sz="1800">
                <a:solidFill>
                  <a:srgbClr val="231F20"/>
                </a:solidFill>
                <a:highlight>
                  <a:srgbClr val="FFFFFF"/>
                </a:highlight>
                <a:latin typeface="Georgia"/>
                <a:ea typeface="Georgia"/>
                <a:cs typeface="Georgia"/>
                <a:sym typeface="Georgia"/>
              </a:rPr>
              <a:t>Of all essential frontline workers, grocery workers are among the least protected and lowest paid. So I would during this time</a:t>
            </a:r>
            <a:r>
              <a:rPr lang="en" sz="1800">
                <a:solidFill>
                  <a:schemeClr val="dk1"/>
                </a:solidFill>
              </a:rPr>
              <a:t> induce a hazzard pay, we are an essential business, provide proper protections-- employees are on the frontlines !!!!</a:t>
            </a:r>
            <a:endParaRPr sz="1800">
              <a:solidFill>
                <a:schemeClr val="dk1"/>
              </a:solidFill>
            </a:endParaRPr>
          </a:p>
          <a:p>
            <a:pPr indent="-342900" lvl="0" marL="457200" rtl="0" algn="l">
              <a:spcBef>
                <a:spcPts val="0"/>
              </a:spcBef>
              <a:spcAft>
                <a:spcPts val="0"/>
              </a:spcAft>
              <a:buClr>
                <a:schemeClr val="dk1"/>
              </a:buClr>
              <a:buSzPts val="1800"/>
              <a:buChar char="●"/>
            </a:pPr>
            <a:r>
              <a:t/>
            </a:r>
            <a:endParaRPr sz="1800">
              <a:solidFill>
                <a:schemeClr val="dk1"/>
              </a:solidFill>
            </a:endParaRPr>
          </a:p>
          <a:p>
            <a:pPr indent="-342900" lvl="0" marL="457200" rtl="0" algn="l">
              <a:spcBef>
                <a:spcPts val="0"/>
              </a:spcBef>
              <a:spcAft>
                <a:spcPts val="0"/>
              </a:spcAft>
              <a:buSzPts val="1800"/>
              <a:buFont typeface="Georgia"/>
              <a:buChar char="●"/>
            </a:pPr>
            <a:r>
              <a:rPr lang="en" sz="1800">
                <a:highlight>
                  <a:srgbClr val="FFFFFF"/>
                </a:highlight>
                <a:latin typeface="Georgia"/>
                <a:ea typeface="Georgia"/>
                <a:cs typeface="Georgia"/>
                <a:sym typeface="Georgia"/>
              </a:rPr>
              <a:t>At The Social Grocer- We must fight for </a:t>
            </a:r>
            <a:r>
              <a:rPr lang="en" sz="1800" u="sng">
                <a:highlight>
                  <a:srgbClr val="FFFFFF"/>
                </a:highlight>
                <a:latin typeface="Georgia"/>
                <a:ea typeface="Georgia"/>
                <a:cs typeface="Georgia"/>
                <a:sym typeface="Georgia"/>
                <a:hlinkClick r:id="rId2"/>
              </a:rPr>
              <a:t>immediate solution</a:t>
            </a:r>
            <a:r>
              <a:rPr lang="en" sz="1800">
                <a:highlight>
                  <a:srgbClr val="FFFFFF"/>
                </a:highlight>
                <a:latin typeface="Georgia"/>
                <a:ea typeface="Georgia"/>
                <a:cs typeface="Georgia"/>
                <a:sym typeface="Georgia"/>
              </a:rPr>
              <a:t>s that prioritize strong health and safety standards, wage protections, paid leave, and unemployment insurance to protect frontline workers and all of our workers affected by this public health crisis.</a:t>
            </a:r>
            <a:endParaRPr sz="1800"/>
          </a:p>
          <a:p>
            <a:pPr indent="-342900" lvl="0" marL="457200" rtl="0" algn="l">
              <a:spcBef>
                <a:spcPts val="0"/>
              </a:spcBef>
              <a:spcAft>
                <a:spcPts val="0"/>
              </a:spcAft>
              <a:buSzPts val="1800"/>
              <a:buChar char="●"/>
            </a:pPr>
            <a:r>
              <a:t/>
            </a:r>
            <a:endParaRPr sz="1800"/>
          </a:p>
          <a:p>
            <a:pPr indent="-342900" lvl="0" marL="457200" rtl="0" algn="l">
              <a:spcBef>
                <a:spcPts val="0"/>
              </a:spcBef>
              <a:spcAft>
                <a:spcPts val="0"/>
              </a:spcAft>
              <a:buSzPts val="1800"/>
              <a:buChar char="●"/>
            </a:pPr>
            <a:r>
              <a:t/>
            </a:r>
            <a:endParaRPr sz="1800"/>
          </a:p>
          <a:p>
            <a:pPr indent="-342900" lvl="0" marL="457200" rtl="0" algn="l">
              <a:spcBef>
                <a:spcPts val="0"/>
              </a:spcBef>
              <a:spcAft>
                <a:spcPts val="0"/>
              </a:spcAft>
              <a:buSzPts val="1800"/>
              <a:buChar char="●"/>
            </a:pPr>
            <a:r>
              <a:rPr i="1" lang="en" sz="1800"/>
              <a:t>If finanially we can not afford this-- now is the time to Apply for the small business loans to cover this problem</a:t>
            </a:r>
            <a:endParaRPr i="1" sz="18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745b40a4b5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745b40a4b5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WHy does all this matter?</a:t>
            </a:r>
            <a:r>
              <a:rPr lang="en"/>
              <a:t> --- why a SSM matteres!!!! Food waste and food scarcity</a:t>
            </a:r>
            <a:endParaRPr/>
          </a:p>
          <a:p>
            <a:pPr indent="0" lvl="0" marL="0" rtl="0" algn="l">
              <a:spcBef>
                <a:spcPts val="0"/>
              </a:spcBef>
              <a:spcAft>
                <a:spcPts val="0"/>
              </a:spcAft>
              <a:buNone/>
            </a:pPr>
            <a:r>
              <a:t/>
            </a:r>
            <a:endParaRPr/>
          </a:p>
          <a:p>
            <a:pPr indent="-381000" lvl="0" marL="457200" rtl="0" algn="l">
              <a:spcBef>
                <a:spcPts val="0"/>
              </a:spcBef>
              <a:spcAft>
                <a:spcPts val="0"/>
              </a:spcAft>
              <a:buClr>
                <a:srgbClr val="1F1F1F"/>
              </a:buClr>
              <a:buSzPts val="2400"/>
              <a:buChar char="●"/>
            </a:pPr>
            <a:r>
              <a:rPr lang="en" sz="2400">
                <a:solidFill>
                  <a:srgbClr val="1F1F1F"/>
                </a:solidFill>
                <a:highlight>
                  <a:schemeClr val="lt1"/>
                </a:highlight>
              </a:rPr>
              <a:t> A reminder of the bigger picture of The Social Grocer-- it is a win-win-win because it gives a home to food that would otherwise be thrown away, it helps people in need (whatever reason that may be), and it takes the burden off the non-profit organizations by creating a sustainable revenue to keep services going!!!!</a:t>
            </a:r>
            <a:endParaRPr sz="2400">
              <a:solidFill>
                <a:srgbClr val="1F1F1F"/>
              </a:solidFill>
              <a:highlight>
                <a:schemeClr val="lt1"/>
              </a:highlight>
            </a:endParaRPr>
          </a:p>
          <a:p>
            <a:pPr indent="0" lvl="0" marL="0" rtl="0" algn="l">
              <a:spcBef>
                <a:spcPts val="0"/>
              </a:spcBef>
              <a:spcAft>
                <a:spcPts val="0"/>
              </a:spcAft>
              <a:buNone/>
            </a:pPr>
            <a:r>
              <a:t/>
            </a:r>
            <a:endParaRPr sz="2400">
              <a:solidFill>
                <a:srgbClr val="1F1F1F"/>
              </a:solidFill>
              <a:highlight>
                <a:schemeClr val="lt1"/>
              </a:highligh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745b40a4b5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745b40a4b5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u="sng"/>
              <a:t>A big thank you to our </a:t>
            </a:r>
            <a:r>
              <a:rPr lang="en" sz="1800" u="sng"/>
              <a:t>previous</a:t>
            </a:r>
            <a:r>
              <a:rPr lang="en" sz="1800" u="sng"/>
              <a:t> investors!!!!</a:t>
            </a:r>
            <a:endParaRPr sz="1800" u="sng"/>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lang="en" sz="1800">
                <a:solidFill>
                  <a:schemeClr val="dk2"/>
                </a:solidFill>
              </a:rPr>
              <a:t>Almost 900,000$ </a:t>
            </a:r>
            <a:endParaRPr sz="1800">
              <a:solidFill>
                <a:schemeClr val="dk2"/>
              </a:solidFill>
            </a:endParaRPr>
          </a:p>
          <a:p>
            <a:pPr indent="0" lvl="0" marL="0" rtl="0" algn="l">
              <a:lnSpc>
                <a:spcPct val="115000"/>
              </a:lnSpc>
              <a:spcBef>
                <a:spcPts val="1600"/>
              </a:spcBef>
              <a:spcAft>
                <a:spcPts val="0"/>
              </a:spcAft>
              <a:buNone/>
            </a:pPr>
            <a:r>
              <a:t/>
            </a:r>
            <a:endParaRPr sz="1800">
              <a:solidFill>
                <a:schemeClr val="dk2"/>
              </a:solidFill>
            </a:endParaRPr>
          </a:p>
          <a:p>
            <a:pPr indent="0" lvl="0" marL="0" rtl="0" algn="ctr">
              <a:lnSpc>
                <a:spcPct val="115000"/>
              </a:lnSpc>
              <a:spcBef>
                <a:spcPts val="1600"/>
              </a:spcBef>
              <a:spcAft>
                <a:spcPts val="0"/>
              </a:spcAft>
              <a:buNone/>
            </a:pPr>
            <a:r>
              <a:rPr b="1" lang="en" sz="6000">
                <a:solidFill>
                  <a:schemeClr val="dk1"/>
                </a:solidFill>
                <a:latin typeface="Merriweather"/>
                <a:ea typeface="Merriweather"/>
                <a:cs typeface="Merriweather"/>
                <a:sym typeface="Merriweather"/>
              </a:rPr>
              <a:t>United as One (tatiana), Veteran Fast-App (Kate),  &amp; Green Breeze (Matthew)!!!</a:t>
            </a:r>
            <a:endParaRPr b="1" sz="6000">
              <a:solidFill>
                <a:schemeClr val="dk1"/>
              </a:solidFill>
              <a:latin typeface="Merriweather"/>
              <a:ea typeface="Merriweather"/>
              <a:cs typeface="Merriweather"/>
              <a:sym typeface="Merriweather"/>
            </a:endParaRPr>
          </a:p>
          <a:p>
            <a:pPr indent="0" lvl="0" marL="0" rtl="0" algn="l">
              <a:lnSpc>
                <a:spcPct val="115000"/>
              </a:lnSpc>
              <a:spcBef>
                <a:spcPts val="1600"/>
              </a:spcBef>
              <a:spcAft>
                <a:spcPts val="1600"/>
              </a:spcAft>
              <a:buClr>
                <a:schemeClr val="dk1"/>
              </a:buClr>
              <a:buSzPts val="1100"/>
              <a:buFont typeface="Arial"/>
              <a:buNone/>
            </a:pPr>
            <a:r>
              <a:t/>
            </a:r>
            <a:endParaRPr sz="1800">
              <a:solidFill>
                <a:schemeClr val="dk2"/>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745b40a4b5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45b40a4b5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E</a:t>
            </a:r>
            <a:r>
              <a:rPr lang="en" sz="2400"/>
              <a:t>NDING REMARKS-</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 sz="2400"/>
              <a:t>Well thank you guys for your attention! I know this isn’t fun.</a:t>
            </a:r>
            <a:endParaRPr sz="2400"/>
          </a:p>
          <a:p>
            <a:pPr indent="0" lvl="0" marL="0" rtl="0" algn="l">
              <a:spcBef>
                <a:spcPts val="0"/>
              </a:spcBef>
              <a:spcAft>
                <a:spcPts val="0"/>
              </a:spcAft>
              <a:buNone/>
            </a:pPr>
            <a:r>
              <a:rPr lang="en" sz="2400"/>
              <a:t> But thank you! And I hope to see some of you invest in The Social Grocer!!!</a:t>
            </a:r>
            <a:endParaRPr sz="2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2190750" y="190500"/>
            <a:ext cx="4762500" cy="4762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61" name="Google Shape;61;p14"/>
          <p:cNvPicPr preferRelativeResize="0"/>
          <p:nvPr/>
        </p:nvPicPr>
        <p:blipFill>
          <a:blip r:embed="rId3">
            <a:alphaModFix/>
          </a:blip>
          <a:stretch>
            <a:fillRect/>
          </a:stretch>
        </p:blipFill>
        <p:spPr>
          <a:xfrm>
            <a:off x="0" y="1633"/>
            <a:ext cx="9143998" cy="514023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graphicFrame>
        <p:nvGraphicFramePr>
          <p:cNvPr id="66" name="Google Shape;66;p15"/>
          <p:cNvGraphicFramePr/>
          <p:nvPr/>
        </p:nvGraphicFramePr>
        <p:xfrm>
          <a:off x="152400" y="152400"/>
          <a:ext cx="3000000" cy="3000000"/>
        </p:xfrm>
        <a:graphic>
          <a:graphicData uri="http://schemas.openxmlformats.org/drawingml/2006/table">
            <a:tbl>
              <a:tblPr>
                <a:noFill/>
                <a:tableStyleId>{EAB81D66-239D-429D-8415-C41928DEB5A5}</a:tableStyleId>
              </a:tblPr>
              <a:tblGrid>
                <a:gridCol w="2971800"/>
                <a:gridCol w="2971800"/>
              </a:tblGrid>
              <a:tr h="12700">
                <a:tc>
                  <a:txBody>
                    <a:bodyPr/>
                    <a:lstStyle/>
                    <a:p>
                      <a:pPr indent="0" lvl="0" marL="0" rtl="0" algn="l">
                        <a:spcBef>
                          <a:spcPts val="0"/>
                        </a:spcBef>
                        <a:spcAft>
                          <a:spcPts val="0"/>
                        </a:spcAft>
                        <a:buNone/>
                      </a:pPr>
                      <a:r>
                        <a:rPr b="1" lang="en" sz="1100"/>
                        <a:t>S</a:t>
                      </a:r>
                      <a:endParaRPr b="1" sz="1100"/>
                    </a:p>
                  </a:txBody>
                  <a:tcPr marT="63500" marB="63500" marR="63500" marL="63500"/>
                </a:tc>
                <a:tc>
                  <a:txBody>
                    <a:bodyPr/>
                    <a:lstStyle/>
                    <a:p>
                      <a:pPr indent="0" lvl="0" marL="0" rtl="0" algn="l">
                        <a:spcBef>
                          <a:spcPts val="0"/>
                        </a:spcBef>
                        <a:spcAft>
                          <a:spcPts val="0"/>
                        </a:spcAft>
                        <a:buNone/>
                      </a:pPr>
                      <a:r>
                        <a:rPr b="1" lang="en" sz="1100"/>
                        <a:t>W</a:t>
                      </a:r>
                      <a:endParaRPr b="1" sz="1100"/>
                    </a:p>
                  </a:txBody>
                  <a:tcPr marT="63500" marB="63500" marR="63500" marL="63500"/>
                </a:tc>
              </a:tr>
              <a:tr h="12700">
                <a:tc>
                  <a:txBody>
                    <a:bodyPr/>
                    <a:lstStyle/>
                    <a:p>
                      <a:pPr indent="-298450" lvl="0" marL="457200" rtl="0" algn="l">
                        <a:spcBef>
                          <a:spcPts val="0"/>
                        </a:spcBef>
                        <a:spcAft>
                          <a:spcPts val="0"/>
                        </a:spcAft>
                        <a:buSzPts val="1100"/>
                        <a:buChar char="●"/>
                      </a:pPr>
                      <a:r>
                        <a:rPr lang="en" sz="1100"/>
                        <a:t>Alternative option to food stamps</a:t>
                      </a:r>
                      <a:endParaRPr sz="1100"/>
                    </a:p>
                    <a:p>
                      <a:pPr indent="-298450" lvl="0" marL="457200" rtl="0" algn="l">
                        <a:spcBef>
                          <a:spcPts val="0"/>
                        </a:spcBef>
                        <a:spcAft>
                          <a:spcPts val="0"/>
                        </a:spcAft>
                        <a:buSzPts val="1100"/>
                        <a:buChar char="●"/>
                      </a:pPr>
                      <a:r>
                        <a:rPr lang="en" sz="1100"/>
                        <a:t> </a:t>
                      </a:r>
                      <a:endParaRPr sz="1100"/>
                    </a:p>
                  </a:txBody>
                  <a:tcPr marT="63500" marB="63500" marR="63500" marL="63500"/>
                </a:tc>
                <a:tc>
                  <a:txBody>
                    <a:bodyPr/>
                    <a:lstStyle/>
                    <a:p>
                      <a:pPr indent="-298450" lvl="0" marL="457200" rtl="0" algn="l">
                        <a:spcBef>
                          <a:spcPts val="0"/>
                        </a:spcBef>
                        <a:spcAft>
                          <a:spcPts val="0"/>
                        </a:spcAft>
                        <a:buSzPts val="1100"/>
                        <a:buChar char="●"/>
                      </a:pPr>
                      <a:r>
                        <a:rPr lang="en" sz="1100"/>
                        <a:t>Hard to establish who is in need of these discounts</a:t>
                      </a:r>
                      <a:endParaRPr sz="1100"/>
                    </a:p>
                  </a:txBody>
                  <a:tcPr marT="63500" marB="63500" marR="63500" marL="63500"/>
                </a:tc>
              </a:tr>
              <a:tr h="428625">
                <a:tc>
                  <a:txBody>
                    <a:bodyPr/>
                    <a:lstStyle/>
                    <a:p>
                      <a:pPr indent="-298450" lvl="0" marL="457200" rtl="0" algn="l">
                        <a:spcBef>
                          <a:spcPts val="0"/>
                        </a:spcBef>
                        <a:spcAft>
                          <a:spcPts val="0"/>
                        </a:spcAft>
                        <a:buSzPts val="1100"/>
                        <a:buChar char="●"/>
                      </a:pPr>
                      <a:r>
                        <a:rPr lang="en" sz="1100"/>
                        <a:t>Helps the 40million people fighting hunger in the US</a:t>
                      </a:r>
                      <a:endParaRPr sz="1100"/>
                    </a:p>
                  </a:txBody>
                  <a:tcPr marT="63500" marB="63500" marR="63500" marL="63500"/>
                </a:tc>
                <a:tc>
                  <a:txBody>
                    <a:bodyPr/>
                    <a:lstStyle/>
                    <a:p>
                      <a:pPr indent="-298450" lvl="0" marL="457200" rtl="0" algn="l">
                        <a:spcBef>
                          <a:spcPts val="0"/>
                        </a:spcBef>
                        <a:spcAft>
                          <a:spcPts val="0"/>
                        </a:spcAft>
                        <a:buSzPts val="1100"/>
                        <a:buChar char="●"/>
                      </a:pPr>
                      <a:r>
                        <a:rPr lang="en" sz="1100"/>
                        <a:t>Relies on the support of grocery-stores/rejection</a:t>
                      </a:r>
                      <a:endParaRPr sz="1100"/>
                    </a:p>
                  </a:txBody>
                  <a:tcPr marT="63500" marB="63500" marR="63500" marL="63500"/>
                </a:tc>
              </a:tr>
              <a:tr h="12700">
                <a:tc>
                  <a:txBody>
                    <a:bodyPr/>
                    <a:lstStyle/>
                    <a:p>
                      <a:pPr indent="-298450" lvl="0" marL="457200" rtl="0" algn="l">
                        <a:spcBef>
                          <a:spcPts val="0"/>
                        </a:spcBef>
                        <a:spcAft>
                          <a:spcPts val="0"/>
                        </a:spcAft>
                        <a:buSzPts val="1100"/>
                        <a:buChar char="●"/>
                      </a:pPr>
                      <a:r>
                        <a:rPr lang="en" sz="1100"/>
                        <a:t>Uses the surplus food (food waste) and sells it at a large discount</a:t>
                      </a:r>
                      <a:endParaRPr sz="1100"/>
                    </a:p>
                  </a:txBody>
                  <a:tcPr marT="63500" marB="63500" marR="63500" marL="63500"/>
                </a:tc>
                <a:tc>
                  <a:txBody>
                    <a:bodyPr/>
                    <a:lstStyle/>
                    <a:p>
                      <a:pPr indent="-298450" lvl="0" marL="457200" rtl="0" algn="l">
                        <a:spcBef>
                          <a:spcPts val="0"/>
                        </a:spcBef>
                        <a:spcAft>
                          <a:spcPts val="0"/>
                        </a:spcAft>
                        <a:buSzPts val="1100"/>
                        <a:buChar char="●"/>
                      </a:pPr>
                      <a:r>
                        <a:rPr lang="en" sz="1100"/>
                        <a:t>Funding costs/community involvement is key</a:t>
                      </a:r>
                      <a:endParaRPr sz="1100"/>
                    </a:p>
                    <a:p>
                      <a:pPr indent="-298450" lvl="0" marL="457200" rtl="0" algn="l">
                        <a:spcBef>
                          <a:spcPts val="0"/>
                        </a:spcBef>
                        <a:spcAft>
                          <a:spcPts val="0"/>
                        </a:spcAft>
                        <a:buSzPts val="1100"/>
                        <a:buChar char="●"/>
                      </a:pPr>
                      <a:r>
                        <a:rPr lang="en" sz="1100"/>
                        <a:t>High startup cost</a:t>
                      </a:r>
                      <a:endParaRPr sz="1100"/>
                    </a:p>
                  </a:txBody>
                  <a:tcPr marT="63500" marB="63500" marR="63500" marL="63500"/>
                </a:tc>
              </a:tr>
              <a:tr h="12700">
                <a:tc>
                  <a:txBody>
                    <a:bodyPr/>
                    <a:lstStyle/>
                    <a:p>
                      <a:pPr indent="0" lvl="0" marL="0" rtl="0" algn="l">
                        <a:spcBef>
                          <a:spcPts val="0"/>
                        </a:spcBef>
                        <a:spcAft>
                          <a:spcPts val="0"/>
                        </a:spcAft>
                        <a:buNone/>
                      </a:pPr>
                      <a:r>
                        <a:rPr b="1" lang="en" sz="1100"/>
                        <a:t>O</a:t>
                      </a:r>
                      <a:endParaRPr b="1" sz="1100"/>
                    </a:p>
                  </a:txBody>
                  <a:tcPr marT="63500" marB="63500" marR="63500" marL="63500"/>
                </a:tc>
                <a:tc>
                  <a:txBody>
                    <a:bodyPr/>
                    <a:lstStyle/>
                    <a:p>
                      <a:pPr indent="0" lvl="0" marL="0" rtl="0" algn="l">
                        <a:spcBef>
                          <a:spcPts val="0"/>
                        </a:spcBef>
                        <a:spcAft>
                          <a:spcPts val="0"/>
                        </a:spcAft>
                        <a:buNone/>
                      </a:pPr>
                      <a:r>
                        <a:rPr b="1" lang="en" sz="1100"/>
                        <a:t>T</a:t>
                      </a:r>
                      <a:endParaRPr b="1" sz="1100"/>
                    </a:p>
                  </a:txBody>
                  <a:tcPr marT="63500" marB="63500" marR="63500" marL="63500"/>
                </a:tc>
              </a:tr>
              <a:tr h="12700">
                <a:tc>
                  <a:txBody>
                    <a:bodyPr/>
                    <a:lstStyle/>
                    <a:p>
                      <a:pPr indent="-298450" lvl="0" marL="457200" rtl="0" algn="l">
                        <a:spcBef>
                          <a:spcPts val="0"/>
                        </a:spcBef>
                        <a:spcAft>
                          <a:spcPts val="0"/>
                        </a:spcAft>
                        <a:buSzPts val="1100"/>
                        <a:buChar char="●"/>
                      </a:pPr>
                      <a:r>
                        <a:rPr lang="en" sz="1100"/>
                        <a:t>Educate/empower the members of the SSM through workshops/opportunities for jobs/health</a:t>
                      </a:r>
                      <a:endParaRPr sz="1100"/>
                    </a:p>
                  </a:txBody>
                  <a:tcPr marT="63500" marB="63500" marR="63500" marL="63500"/>
                </a:tc>
                <a:tc>
                  <a:txBody>
                    <a:bodyPr/>
                    <a:lstStyle/>
                    <a:p>
                      <a:pPr indent="-298450" lvl="0" marL="457200" rtl="0" algn="l">
                        <a:spcBef>
                          <a:spcPts val="0"/>
                        </a:spcBef>
                        <a:spcAft>
                          <a:spcPts val="0"/>
                        </a:spcAft>
                        <a:buSzPts val="1100"/>
                        <a:buChar char="●"/>
                      </a:pPr>
                      <a:r>
                        <a:rPr lang="en" sz="1100"/>
                        <a:t>No surplus food given within the community</a:t>
                      </a:r>
                      <a:endParaRPr sz="1100"/>
                    </a:p>
                  </a:txBody>
                  <a:tcPr marT="63500" marB="63500" marR="63500" marL="63500"/>
                </a:tc>
              </a:tr>
              <a:tr h="12700">
                <a:tc>
                  <a:txBody>
                    <a:bodyPr/>
                    <a:lstStyle/>
                    <a:p>
                      <a:pPr indent="-298450" lvl="0" marL="457200" rtl="0" algn="l">
                        <a:spcBef>
                          <a:spcPts val="0"/>
                        </a:spcBef>
                        <a:spcAft>
                          <a:spcPts val="0"/>
                        </a:spcAft>
                        <a:buSzPts val="1100"/>
                        <a:buChar char="●"/>
                      </a:pPr>
                      <a:r>
                        <a:rPr lang="en" sz="1100"/>
                        <a:t>After the Trump administration's tightened rules on food stamps,  more people will use this social supermarket (SSM)</a:t>
                      </a:r>
                      <a:endParaRPr sz="1100"/>
                    </a:p>
                    <a:p>
                      <a:pPr indent="-298450" lvl="0" marL="457200" rtl="0" algn="l">
                        <a:spcBef>
                          <a:spcPts val="0"/>
                        </a:spcBef>
                        <a:spcAft>
                          <a:spcPts val="0"/>
                        </a:spcAft>
                        <a:buSzPts val="1100"/>
                        <a:buChar char="●"/>
                      </a:pPr>
                      <a:r>
                        <a:rPr lang="en" sz="1100"/>
                        <a:t>Expand into  college areas/younger youth to help those fighting bills and hunger </a:t>
                      </a:r>
                      <a:endParaRPr sz="1100"/>
                    </a:p>
                    <a:p>
                      <a:pPr indent="-298450" lvl="0" marL="457200" rtl="0" algn="l">
                        <a:spcBef>
                          <a:spcPts val="0"/>
                        </a:spcBef>
                        <a:spcAft>
                          <a:spcPts val="0"/>
                        </a:spcAft>
                        <a:buSzPts val="1100"/>
                        <a:buChar char="●"/>
                      </a:pPr>
                      <a:r>
                        <a:rPr lang="en" sz="1100"/>
                        <a:t>Limited competition</a:t>
                      </a:r>
                      <a:endParaRPr sz="1100"/>
                    </a:p>
                    <a:p>
                      <a:pPr indent="0" lvl="0" marL="0" rtl="0" algn="l">
                        <a:spcBef>
                          <a:spcPts val="0"/>
                        </a:spcBef>
                        <a:spcAft>
                          <a:spcPts val="0"/>
                        </a:spcAft>
                        <a:buNone/>
                      </a:pPr>
                      <a:r>
                        <a:rPr lang="en" sz="1100"/>
                        <a:t> </a:t>
                      </a:r>
                      <a:endParaRPr sz="1100"/>
                    </a:p>
                  </a:txBody>
                  <a:tcPr marT="63500" marB="63500" marR="63500" marL="63500"/>
                </a:tc>
                <a:tc>
                  <a:txBody>
                    <a:bodyPr/>
                    <a:lstStyle/>
                    <a:p>
                      <a:pPr indent="-298450" lvl="0" marL="457200" rtl="0" algn="l">
                        <a:spcBef>
                          <a:spcPts val="0"/>
                        </a:spcBef>
                        <a:spcAft>
                          <a:spcPts val="0"/>
                        </a:spcAft>
                        <a:buSzPts val="1100"/>
                        <a:buChar char="●"/>
                      </a:pPr>
                      <a:r>
                        <a:rPr lang="en" sz="1100"/>
                        <a:t>Competition from local farmers/groceries &amp; food stamps</a:t>
                      </a:r>
                      <a:endParaRPr sz="1100"/>
                    </a:p>
                    <a:p>
                      <a:pPr indent="0" lvl="0" marL="457200" rtl="0" algn="l">
                        <a:spcBef>
                          <a:spcPts val="0"/>
                        </a:spcBef>
                        <a:spcAft>
                          <a:spcPts val="0"/>
                        </a:spcAft>
                        <a:buNone/>
                      </a:pPr>
                      <a:r>
                        <a:t/>
                      </a:r>
                      <a:endParaRPr sz="1100"/>
                    </a:p>
                  </a:txBody>
                  <a:tcPr marT="63500" marB="63500" marR="63500" marL="63500"/>
                </a:tc>
              </a:tr>
            </a:tbl>
          </a:graphicData>
        </a:graphic>
      </p:graphicFrame>
      <p:sp>
        <p:nvSpPr>
          <p:cNvPr id="67" name="Google Shape;67;p15"/>
          <p:cNvSpPr txBox="1"/>
          <p:nvPr/>
        </p:nvSpPr>
        <p:spPr>
          <a:xfrm>
            <a:off x="6096000" y="897125"/>
            <a:ext cx="3000000" cy="3000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3600" u="sng"/>
              <a:t>SWOT</a:t>
            </a:r>
            <a:endParaRPr b="1" sz="3600" u="sng"/>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74" name="Google Shape;74;p16"/>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pic>
        <p:nvPicPr>
          <p:cNvPr id="79" name="Google Shape;79;p17"/>
          <p:cNvPicPr preferRelativeResize="0"/>
          <p:nvPr/>
        </p:nvPicPr>
        <p:blipFill>
          <a:blip r:embed="rId3">
            <a:alphaModFix/>
          </a:blip>
          <a:stretch>
            <a:fillRect/>
          </a:stretch>
        </p:blipFill>
        <p:spPr>
          <a:xfrm>
            <a:off x="152400" y="361950"/>
            <a:ext cx="8839201" cy="4419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pic>
        <p:nvPicPr>
          <p:cNvPr id="84" name="Google Shape;84;p18"/>
          <p:cNvPicPr preferRelativeResize="0"/>
          <p:nvPr/>
        </p:nvPicPr>
        <p:blipFill>
          <a:blip r:embed="rId3">
            <a:alphaModFix/>
          </a:blip>
          <a:stretch>
            <a:fillRect/>
          </a:stretch>
        </p:blipFill>
        <p:spPr>
          <a:xfrm>
            <a:off x="530338" y="152400"/>
            <a:ext cx="8083320" cy="48387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pic>
        <p:nvPicPr>
          <p:cNvPr id="89" name="Google Shape;89;p19"/>
          <p:cNvPicPr preferRelativeResize="0"/>
          <p:nvPr/>
        </p:nvPicPr>
        <p:blipFill>
          <a:blip r:embed="rId3">
            <a:alphaModFix/>
          </a:blip>
          <a:stretch>
            <a:fillRect/>
          </a:stretch>
        </p:blipFill>
        <p:spPr>
          <a:xfrm>
            <a:off x="530338" y="152400"/>
            <a:ext cx="8083320" cy="48387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20"/>
          <p:cNvSpPr txBox="1"/>
          <p:nvPr>
            <p:ph type="title"/>
          </p:nvPr>
        </p:nvSpPr>
        <p:spPr>
          <a:xfrm>
            <a:off x="311700" y="19806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7200">
                <a:latin typeface="Merriweather"/>
                <a:ea typeface="Merriweather"/>
                <a:cs typeface="Merriweather"/>
                <a:sym typeface="Merriweather"/>
              </a:rPr>
              <a:t>SIMPLY FOODS</a:t>
            </a:r>
            <a:endParaRPr b="1" sz="7200">
              <a:latin typeface="Merriweather"/>
              <a:ea typeface="Merriweather"/>
              <a:cs typeface="Merriweather"/>
              <a:sym typeface="Merriweath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pic>
        <p:nvPicPr>
          <p:cNvPr id="99" name="Google Shape;99;p21"/>
          <p:cNvPicPr preferRelativeResize="0"/>
          <p:nvPr/>
        </p:nvPicPr>
        <p:blipFill>
          <a:blip r:embed="rId3">
            <a:alphaModFix/>
          </a:blip>
          <a:stretch>
            <a:fillRect/>
          </a:stretch>
        </p:blipFill>
        <p:spPr>
          <a:xfrm>
            <a:off x="1232863" y="497975"/>
            <a:ext cx="6678275" cy="4147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pic>
        <p:nvPicPr>
          <p:cNvPr id="104" name="Google Shape;104;p22"/>
          <p:cNvPicPr preferRelativeResize="0"/>
          <p:nvPr/>
        </p:nvPicPr>
        <p:blipFill>
          <a:blip r:embed="rId3">
            <a:alphaModFix/>
          </a:blip>
          <a:stretch>
            <a:fillRect/>
          </a:stretch>
        </p:blipFill>
        <p:spPr>
          <a:xfrm>
            <a:off x="1143000" y="0"/>
            <a:ext cx="6858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pic>
        <p:nvPicPr>
          <p:cNvPr descr="Smiling Can Reduce Stress &gt; WithoutStress.com" id="109" name="Google Shape;109;p23"/>
          <p:cNvPicPr preferRelativeResize="0"/>
          <p:nvPr/>
        </p:nvPicPr>
        <p:blipFill>
          <a:blip r:embed="rId3">
            <a:alphaModFix/>
          </a:blip>
          <a:stretch>
            <a:fillRect/>
          </a:stretch>
        </p:blipFill>
        <p:spPr>
          <a:xfrm>
            <a:off x="1452563" y="881063"/>
            <a:ext cx="6238875" cy="33813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pic>
        <p:nvPicPr>
          <p:cNvPr id="114" name="Google Shape;114;p24"/>
          <p:cNvPicPr preferRelativeResize="0"/>
          <p:nvPr/>
        </p:nvPicPr>
        <p:blipFill>
          <a:blip r:embed="rId3">
            <a:alphaModFix/>
          </a:blip>
          <a:stretch>
            <a:fillRect/>
          </a:stretch>
        </p:blipFill>
        <p:spPr>
          <a:xfrm>
            <a:off x="2107463" y="206975"/>
            <a:ext cx="4929066" cy="4838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pic>
        <p:nvPicPr>
          <p:cNvPr id="119" name="Google Shape;119;p25"/>
          <p:cNvPicPr preferRelativeResize="0"/>
          <p:nvPr/>
        </p:nvPicPr>
        <p:blipFill>
          <a:blip r:embed="rId3">
            <a:alphaModFix/>
          </a:blip>
          <a:stretch>
            <a:fillRect/>
          </a:stretch>
        </p:blipFill>
        <p:spPr>
          <a:xfrm>
            <a:off x="512200" y="139838"/>
            <a:ext cx="8631800" cy="48638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pic>
        <p:nvPicPr>
          <p:cNvPr id="124" name="Google Shape;124;p26"/>
          <p:cNvPicPr preferRelativeResize="0"/>
          <p:nvPr/>
        </p:nvPicPr>
        <p:blipFill>
          <a:blip r:embed="rId3">
            <a:alphaModFix/>
          </a:blip>
          <a:stretch>
            <a:fillRect/>
          </a:stretch>
        </p:blipFill>
        <p:spPr>
          <a:xfrm>
            <a:off x="2190750" y="190500"/>
            <a:ext cx="4762500" cy="4762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